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7" r:id="rId4"/>
    <p:sldId id="268" r:id="rId5"/>
    <p:sldId id="258" r:id="rId6"/>
    <p:sldId id="261" r:id="rId7"/>
    <p:sldId id="259" r:id="rId8"/>
    <p:sldId id="263" r:id="rId9"/>
    <p:sldId id="269" r:id="rId10"/>
    <p:sldId id="266" r:id="rId11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633C9-21A6-44FD-9DF3-79B01EF4365F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7ADFC-0163-4459-BD0E-05931BB7C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344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7ADFC-0163-4459-BD0E-05931BB7CD3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53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335B4-21A5-ECEA-EAE8-B2C0F17AD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032EA2-E205-13A4-8927-1C18225BE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3C68A7-A4A2-A370-0B56-F358DE4C2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F3CB-9C9A-4922-87AF-0AB99207CADD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1A610C-BD26-9AA2-68CC-F5751FCE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1F2FB1-5760-04E4-40F1-9009A109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12DD-B99C-4AD0-BE86-C40375663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86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B095C-4191-F9DF-8A8B-3356119A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6F5F84-C53E-AA4C-1057-4B1FABA2F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9B97FA-997B-CFE9-47DB-59D51C83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F3CB-9C9A-4922-87AF-0AB99207CADD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FA6094-4766-D611-A54E-21E3306F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420604-39DC-736E-248C-D7E18292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12DD-B99C-4AD0-BE86-C40375663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73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195D7A0-D511-912C-F406-43A720A2F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34934B-28BF-212C-2258-34FE057D1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B18A42-6962-0ACD-F6D2-281E55DA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F3CB-9C9A-4922-87AF-0AB99207CADD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9068B4-788F-552A-EBDA-121F4C5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672AEC-670E-3724-300D-CD2EA7D7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12DD-B99C-4AD0-BE86-C40375663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8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5964A-6DA4-0091-788F-FA60E1D3B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306E37-AF2E-11C2-6F51-59CA3FB73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387791-0B39-7C73-9FCA-83A6E9A2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F3CB-9C9A-4922-87AF-0AB99207CADD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0C6F4B-50C5-5A8C-5047-24155E05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62E889-F4DF-1CE1-F3B3-29B40721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12DD-B99C-4AD0-BE86-C40375663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5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60721-3EDA-E85F-00FA-4D08FBE0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0C88FB-C35E-C1A0-BE0A-A79CD57CD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A19327-0D75-B246-4459-4428DA417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F3CB-9C9A-4922-87AF-0AB99207CADD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1751E1-0FA4-8EC0-2D49-39C92303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F65F3F-BE6C-F691-409C-9A9EB240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12DD-B99C-4AD0-BE86-C40375663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96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9EA7E-76C9-1EC7-66C0-602E448DE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B2DB59-9A92-6FF6-C805-27A277B4A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84E7F8-1997-F5B3-473B-C665EB1C5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CA4525C-1F3A-2945-B2B6-1F8927E9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F3CB-9C9A-4922-87AF-0AB99207CADD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FD1557-F38F-223F-1878-B9BE9EA0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0D9578-5527-DEA1-B29D-72A93D6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12DD-B99C-4AD0-BE86-C40375663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8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E86F2-8A22-965A-CB4A-01A28DF6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75C539-FD53-4EC4-8E17-7EC5A6A2A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1D8833-EFF2-CC1C-4643-BAF4060BB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9E7B3F-4B40-B3EC-277C-D80214B42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6BD2A06-899B-566C-66BC-3AEA4CB18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ABD889-6250-860F-FDF5-AEDA8363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F3CB-9C9A-4922-87AF-0AB99207CADD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BB1B2D7-0660-3B55-AF26-0930FA11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C7B203-3552-E7C4-1D9E-C5509235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12DD-B99C-4AD0-BE86-C40375663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38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EA2C45-172E-BB8E-5A91-2C030F9B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08676C1-6969-7886-66B4-44893AD2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F3CB-9C9A-4922-87AF-0AB99207CADD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76DC19-AC7F-C082-B2C3-772A1ADD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C92A90-61B1-6AA4-8029-65DAE17B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12DD-B99C-4AD0-BE86-C40375663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60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081CFDF-CC7C-37FF-3C95-0D2039D4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F3CB-9C9A-4922-87AF-0AB99207CADD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541890-202F-00BA-5EB2-C505C174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98E8A0-94DA-E69B-0D5B-13FE041A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12DD-B99C-4AD0-BE86-C40375663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40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32D25-AB25-5695-DC69-A15DC5C06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FEE52E-FA46-ECFC-E130-9FA74092B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3AF5C2-80A4-E9D1-3BC1-65CEA4830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70C03F-1F23-75F4-570E-38C1544A9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F3CB-9C9A-4922-87AF-0AB99207CADD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152655-0426-A42C-03E9-951F0A3CA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D6DAB7-80F3-DB7E-451C-CB80499A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12DD-B99C-4AD0-BE86-C40375663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70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4AB469-AE76-70A3-BC6D-DEDFBE88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B479064-0B3E-D382-74F1-C2D306C92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42D0B4-9A4A-8C56-B8EA-DFE58C3F9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AD2861-DF0F-1E1E-B559-2689B04C9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F3CB-9C9A-4922-87AF-0AB99207CADD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1B4701-6F80-DD77-803A-76B99297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45AE24-B4C7-F5A8-BDA3-5E8174CA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12DD-B99C-4AD0-BE86-C40375663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63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947A813-D0B7-DCBC-F0E6-420E2820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65D770-99DC-C603-5C15-528FA3871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69B91A-D668-8688-A3C8-5F617E87A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6F3CB-9C9A-4922-87AF-0AB99207CADD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E243BE-7CA9-4388-B2F2-8489D3C61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F52978-A662-66C9-25F4-0F52B7C29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112DD-B99C-4AD0-BE86-C40375663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2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květina, exteriér, rostlina, zahrada&#10;&#10;Popis byl vytvořen automaticky">
            <a:extLst>
              <a:ext uri="{FF2B5EF4-FFF2-40B4-BE49-F238E27FC236}">
                <a16:creationId xmlns:a16="http://schemas.microsoft.com/office/drawing/2014/main" id="{70E1C9DE-EF68-4174-A3EE-069FD1C89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5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5C6D35-7F9A-FED0-E70F-538AFF0E4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6600" b="1" dirty="0"/>
              <a:t>Zdravotní benefity brambor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121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C78E19-990A-B26F-F1B4-4615E70925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00762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2D0F3-20D8-F8BA-167E-8E4D2BE3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43" y="275129"/>
            <a:ext cx="8413054" cy="147268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cs-CZ" sz="4400" b="1" dirty="0"/>
              <a:t>Brambory jsou zdravé – obsahují vitamin C</a:t>
            </a:r>
            <a:r>
              <a:rPr lang="cs-CZ" sz="4400" dirty="0"/>
              <a:t> a dalších antioxidanty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1D3A5D-E262-7A5B-E004-2B9BE0BFD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95" y="1767051"/>
            <a:ext cx="8569405" cy="3951969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cs-CZ" sz="2000" dirty="0"/>
              <a:t>Posilují imunitní systém a působí preventivně před vznikem mnoha chorob</a:t>
            </a:r>
          </a:p>
          <a:p>
            <a:pPr marL="0" indent="0">
              <a:buNone/>
            </a:pPr>
            <a:r>
              <a:rPr lang="cs-CZ" sz="2000" dirty="0"/>
              <a:t>Celoroční přísun antioxidantů</a:t>
            </a:r>
          </a:p>
          <a:p>
            <a:pPr marL="0" indent="0">
              <a:buNone/>
            </a:pPr>
            <a:r>
              <a:rPr lang="cs-CZ" sz="2000" b="1" dirty="0"/>
              <a:t>Brambory pokryjí jednou porcí 25-30 % doporučené denní dávky vitaminu C !!! </a:t>
            </a:r>
          </a:p>
          <a:p>
            <a:r>
              <a:rPr lang="cs-CZ" sz="2000" b="1" dirty="0"/>
              <a:t>To je více než např. citrusy, jahody, papriky, zelí, …. – které mají vysokou koncentraci, ale konzumace je relativně nízká a sezónní </a:t>
            </a:r>
          </a:p>
          <a:p>
            <a:r>
              <a:rPr lang="cs-CZ" sz="2000" dirty="0"/>
              <a:t>Ostatní běžné přílohy neobsahují žádný vitamin C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dirty="0"/>
              <a:t>     </a:t>
            </a:r>
            <a:r>
              <a:rPr lang="cs-CZ" sz="2800" dirty="0"/>
              <a:t> </a:t>
            </a:r>
          </a:p>
          <a:p>
            <a:endParaRPr lang="cs-CZ" dirty="0"/>
          </a:p>
        </p:txBody>
      </p:sp>
      <p:pic>
        <p:nvPicPr>
          <p:cNvPr id="4" name="Obrázek 3" descr="Obsah obrázku stůl, talíř, jídlo, interiér&#10;&#10;Popis byl vytvořen automaticky">
            <a:extLst>
              <a:ext uri="{FF2B5EF4-FFF2-40B4-BE49-F238E27FC236}">
                <a16:creationId xmlns:a16="http://schemas.microsoft.com/office/drawing/2014/main" id="{852C01BA-063C-1999-7768-6A91D6B88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14779" r="1727" b="11294"/>
          <a:stretch/>
        </p:blipFill>
        <p:spPr>
          <a:xfrm>
            <a:off x="9187543" y="107271"/>
            <a:ext cx="2578014" cy="2608722"/>
          </a:xfrm>
          <a:prstGeom prst="rect">
            <a:avLst/>
          </a:prstGeom>
        </p:spPr>
      </p:pic>
      <p:pic>
        <p:nvPicPr>
          <p:cNvPr id="5" name="Obrázek 4" descr="Obsah obrázku stůl, talíř, interiér, jídlo&#10;&#10;Popis byl vytvořen automaticky">
            <a:extLst>
              <a:ext uri="{FF2B5EF4-FFF2-40B4-BE49-F238E27FC236}">
                <a16:creationId xmlns:a16="http://schemas.microsoft.com/office/drawing/2014/main" id="{27F03996-C5D3-0E50-B239-E8B471CD1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6" r="1959" b="17529"/>
          <a:stretch/>
        </p:blipFill>
        <p:spPr>
          <a:xfrm>
            <a:off x="4394732" y="4756310"/>
            <a:ext cx="1943720" cy="1963886"/>
          </a:xfrm>
          <a:prstGeom prst="rect">
            <a:avLst/>
          </a:prstGeom>
        </p:spPr>
      </p:pic>
      <p:pic>
        <p:nvPicPr>
          <p:cNvPr id="6" name="Obrázek 5" descr="Obsah obrázku stůl, talíř, interiér, dřevěné&#10;&#10;Popis byl vytvořen automaticky">
            <a:extLst>
              <a:ext uri="{FF2B5EF4-FFF2-40B4-BE49-F238E27FC236}">
                <a16:creationId xmlns:a16="http://schemas.microsoft.com/office/drawing/2014/main" id="{1814E4ED-C0D1-2882-8EFD-F5661FD85A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4" r="1959" b="14150"/>
          <a:stretch/>
        </p:blipFill>
        <p:spPr>
          <a:xfrm>
            <a:off x="2451012" y="4756311"/>
            <a:ext cx="1943719" cy="1963885"/>
          </a:xfrm>
          <a:prstGeom prst="rect">
            <a:avLst/>
          </a:prstGeom>
        </p:spPr>
      </p:pic>
      <p:sp>
        <p:nvSpPr>
          <p:cNvPr id="7" name="Šipka: zahnutá doprava 6">
            <a:extLst>
              <a:ext uri="{FF2B5EF4-FFF2-40B4-BE49-F238E27FC236}">
                <a16:creationId xmlns:a16="http://schemas.microsoft.com/office/drawing/2014/main" id="{BCDBFA89-446D-BE6D-D04D-9E19133AD3E7}"/>
              </a:ext>
            </a:extLst>
          </p:cNvPr>
          <p:cNvSpPr/>
          <p:nvPr/>
        </p:nvSpPr>
        <p:spPr>
          <a:xfrm>
            <a:off x="1521611" y="4354286"/>
            <a:ext cx="827623" cy="16556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B1BA32E-8993-1F32-7C25-03009E88E6DA}"/>
              </a:ext>
            </a:extLst>
          </p:cNvPr>
          <p:cNvSpPr txBox="1"/>
          <p:nvPr/>
        </p:nvSpPr>
        <p:spPr>
          <a:xfrm>
            <a:off x="8534400" y="3862694"/>
            <a:ext cx="3073062" cy="26776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Vitaminy C, B6 a E</a:t>
            </a:r>
          </a:p>
          <a:p>
            <a:pPr algn="ctr"/>
            <a:r>
              <a:rPr lang="cs-CZ" sz="2800" b="1" dirty="0"/>
              <a:t>Fenolické látky</a:t>
            </a:r>
          </a:p>
          <a:p>
            <a:pPr algn="ctr"/>
            <a:r>
              <a:rPr lang="cs-CZ" sz="2800" b="1" dirty="0"/>
              <a:t>Karotenoidy</a:t>
            </a:r>
          </a:p>
          <a:p>
            <a:pPr algn="ctr"/>
            <a:r>
              <a:rPr lang="cs-CZ" sz="2800" b="1" dirty="0"/>
              <a:t>Selen</a:t>
            </a:r>
          </a:p>
          <a:p>
            <a:pPr algn="ctr"/>
            <a:r>
              <a:rPr lang="cs-CZ" sz="2800" b="1" dirty="0"/>
              <a:t>Tyrosin</a:t>
            </a:r>
          </a:p>
          <a:p>
            <a:pPr algn="ctr"/>
            <a:r>
              <a:rPr lang="cs-CZ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α-</a:t>
            </a:r>
            <a:r>
              <a:rPr lang="cs-CZ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lipoová</a:t>
            </a:r>
            <a:r>
              <a:rPr lang="cs-CZ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kyselina</a:t>
            </a:r>
            <a:endParaRPr lang="cs-CZ" sz="2800" b="1" dirty="0"/>
          </a:p>
        </p:txBody>
      </p:sp>
      <p:sp>
        <p:nvSpPr>
          <p:cNvPr id="12" name="Šipka: nahoru 11">
            <a:extLst>
              <a:ext uri="{FF2B5EF4-FFF2-40B4-BE49-F238E27FC236}">
                <a16:creationId xmlns:a16="http://schemas.microsoft.com/office/drawing/2014/main" id="{AA4462FB-7C98-F604-B32C-09CC95201B55}"/>
              </a:ext>
            </a:extLst>
          </p:cNvPr>
          <p:cNvSpPr/>
          <p:nvPr/>
        </p:nvSpPr>
        <p:spPr>
          <a:xfrm>
            <a:off x="10144788" y="2852864"/>
            <a:ext cx="347541" cy="8901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leva 12">
            <a:extLst>
              <a:ext uri="{FF2B5EF4-FFF2-40B4-BE49-F238E27FC236}">
                <a16:creationId xmlns:a16="http://schemas.microsoft.com/office/drawing/2014/main" id="{DDA810C5-8CE2-A867-FEBE-52AB24B150FE}"/>
              </a:ext>
            </a:extLst>
          </p:cNvPr>
          <p:cNvSpPr/>
          <p:nvPr/>
        </p:nvSpPr>
        <p:spPr>
          <a:xfrm>
            <a:off x="6854040" y="5313505"/>
            <a:ext cx="1164771" cy="4055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C31C7BC5-3562-390D-3388-88372F82902C}"/>
              </a:ext>
            </a:extLst>
          </p:cNvPr>
          <p:cNvSpPr/>
          <p:nvPr/>
        </p:nvSpPr>
        <p:spPr>
          <a:xfrm>
            <a:off x="2516955" y="4176766"/>
            <a:ext cx="1811832" cy="5603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+ Antokyany</a:t>
            </a:r>
          </a:p>
        </p:txBody>
      </p:sp>
    </p:spTree>
    <p:extLst>
      <p:ext uri="{BB962C8B-B14F-4D97-AF65-F5344CB8AC3E}">
        <p14:creationId xmlns:p14="http://schemas.microsoft.com/office/powerpoint/2010/main" val="2931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BE391-C948-FD3B-CC0F-9E214EF16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Ztráty vitaminu C jsou při vaření minimální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24D6AE6-7A94-2C1D-63A4-5106E9B1C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744433"/>
              </p:ext>
            </p:extLst>
          </p:nvPr>
        </p:nvGraphicFramePr>
        <p:xfrm>
          <a:off x="1404256" y="1436914"/>
          <a:ext cx="9383488" cy="522810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691744">
                  <a:extLst>
                    <a:ext uri="{9D8B030D-6E8A-4147-A177-3AD203B41FA5}">
                      <a16:colId xmlns:a16="http://schemas.microsoft.com/office/drawing/2014/main" val="4286754412"/>
                    </a:ext>
                  </a:extLst>
                </a:gridCol>
                <a:gridCol w="4691744">
                  <a:extLst>
                    <a:ext uri="{9D8B030D-6E8A-4147-A177-3AD203B41FA5}">
                      <a16:colId xmlns:a16="http://schemas.microsoft.com/office/drawing/2014/main" val="1877382855"/>
                    </a:ext>
                  </a:extLst>
                </a:gridCol>
              </a:tblGrid>
              <a:tr h="5809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Typ kuchyňské úpravy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Ztráty vitaminu C (%)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0928901"/>
                  </a:ext>
                </a:extLst>
              </a:tr>
              <a:tr h="5809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Pečené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15-28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9316377"/>
                  </a:ext>
                </a:extLst>
              </a:tr>
              <a:tr h="5809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Vařené v mikrovlnné troubě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12-27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2374762"/>
                  </a:ext>
                </a:extLst>
              </a:tr>
              <a:tr h="5809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Vařené ve slupce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16-21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414165"/>
                  </a:ext>
                </a:extLst>
              </a:tr>
              <a:tr h="5809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Vařené bez slupky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23-34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1708498"/>
                  </a:ext>
                </a:extLst>
              </a:tr>
              <a:tr h="5809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Smažené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15-49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9984789"/>
                  </a:ext>
                </a:extLst>
              </a:tr>
              <a:tr h="5809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Předsmažené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41-55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888062"/>
                  </a:ext>
                </a:extLst>
              </a:tr>
              <a:tr h="5809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Bramborová kaše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20-67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5458514"/>
                  </a:ext>
                </a:extLst>
              </a:tr>
              <a:tr h="5809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Dehydratované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50-81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4612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16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751EA-22C6-8AC0-EC56-6CC39715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Nízkokalorická příloha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BC3031-1970-0FE0-E9C1-5A6D3643D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3571" cy="645432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4937D61-7A1D-B5A3-3CE9-D6FBAC879D94}"/>
              </a:ext>
            </a:extLst>
          </p:cNvPr>
          <p:cNvSpPr txBox="1"/>
          <p:nvPr/>
        </p:nvSpPr>
        <p:spPr>
          <a:xfrm>
            <a:off x="7848600" y="751114"/>
            <a:ext cx="4343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100 g brambor: 	76 kcal</a:t>
            </a:r>
          </a:p>
          <a:p>
            <a:r>
              <a:rPr lang="cs-CZ" sz="2000" dirty="0"/>
              <a:t>100 g rýže: 	344 kcal</a:t>
            </a:r>
          </a:p>
          <a:p>
            <a:r>
              <a:rPr lang="cs-CZ" sz="2000" dirty="0"/>
              <a:t>100 g těstovin:	314 kcal   </a:t>
            </a:r>
          </a:p>
          <a:p>
            <a:endParaRPr lang="cs-CZ" dirty="0"/>
          </a:p>
        </p:txBody>
      </p:sp>
      <p:pic>
        <p:nvPicPr>
          <p:cNvPr id="7" name="Obrázek 6" descr="Obsah obrázku krájené&#10;&#10;Popis byl vytvořen automaticky">
            <a:extLst>
              <a:ext uri="{FF2B5EF4-FFF2-40B4-BE49-F238E27FC236}">
                <a16:creationId xmlns:a16="http://schemas.microsoft.com/office/drawing/2014/main" id="{79138710-F738-941C-8F99-CD64EFD03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461" y="2536371"/>
            <a:ext cx="3651250" cy="2738437"/>
          </a:xfrm>
          <a:prstGeom prst="rect">
            <a:avLst/>
          </a:prstGeom>
        </p:spPr>
      </p:pic>
      <p:pic>
        <p:nvPicPr>
          <p:cNvPr id="9" name="Obrázek 8" descr="Obsah obrázku jídlo, mísa, stůl, talíř&#10;&#10;Popis byl vytvořen automaticky">
            <a:extLst>
              <a:ext uri="{FF2B5EF4-FFF2-40B4-BE49-F238E27FC236}">
                <a16:creationId xmlns:a16="http://schemas.microsoft.com/office/drawing/2014/main" id="{851735BF-0A7A-576B-70A7-51A2300FA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1" y="2471057"/>
            <a:ext cx="3286982" cy="273843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6C79B10-7394-17F8-4BF9-F47772EEF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45" y="2411412"/>
            <a:ext cx="3730776" cy="2798082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99E9825-007B-85CE-8732-5C0E70A35E6E}"/>
              </a:ext>
            </a:extLst>
          </p:cNvPr>
          <p:cNvSpPr txBox="1"/>
          <p:nvPr/>
        </p:nvSpPr>
        <p:spPr>
          <a:xfrm>
            <a:off x="1230086" y="5620531"/>
            <a:ext cx="268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100 g brambor</a:t>
            </a:r>
          </a:p>
        </p:txBody>
      </p:sp>
      <p:sp>
        <p:nvSpPr>
          <p:cNvPr id="13" name="Rovná se 12">
            <a:extLst>
              <a:ext uri="{FF2B5EF4-FFF2-40B4-BE49-F238E27FC236}">
                <a16:creationId xmlns:a16="http://schemas.microsoft.com/office/drawing/2014/main" id="{AD72BB63-931E-D1EA-807F-78B856AD5506}"/>
              </a:ext>
            </a:extLst>
          </p:cNvPr>
          <p:cNvSpPr/>
          <p:nvPr/>
        </p:nvSpPr>
        <p:spPr>
          <a:xfrm>
            <a:off x="3715559" y="3637579"/>
            <a:ext cx="1240972" cy="81642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Rovná se 13">
            <a:extLst>
              <a:ext uri="{FF2B5EF4-FFF2-40B4-BE49-F238E27FC236}">
                <a16:creationId xmlns:a16="http://schemas.microsoft.com/office/drawing/2014/main" id="{35C3F0CF-AEA7-856C-A1D8-C1976DDE93C6}"/>
              </a:ext>
            </a:extLst>
          </p:cNvPr>
          <p:cNvSpPr/>
          <p:nvPr/>
        </p:nvSpPr>
        <p:spPr>
          <a:xfrm>
            <a:off x="7546392" y="3545568"/>
            <a:ext cx="1240972" cy="81642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AF001C7-07F9-6A8A-51B9-82BD2427C510}"/>
              </a:ext>
            </a:extLst>
          </p:cNvPr>
          <p:cNvSpPr txBox="1"/>
          <p:nvPr/>
        </p:nvSpPr>
        <p:spPr>
          <a:xfrm>
            <a:off x="5378050" y="5642444"/>
            <a:ext cx="268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25 g rýže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463C168-F2CF-0636-D008-138177AF727B}"/>
              </a:ext>
            </a:extLst>
          </p:cNvPr>
          <p:cNvSpPr txBox="1"/>
          <p:nvPr/>
        </p:nvSpPr>
        <p:spPr>
          <a:xfrm>
            <a:off x="9361603" y="5435865"/>
            <a:ext cx="268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25 g těstovin</a:t>
            </a:r>
          </a:p>
        </p:txBody>
      </p:sp>
    </p:spTree>
    <p:extLst>
      <p:ext uri="{BB962C8B-B14F-4D97-AF65-F5344CB8AC3E}">
        <p14:creationId xmlns:p14="http://schemas.microsoft.com/office/powerpoint/2010/main" val="377235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03A02-1F5E-3D65-8C0A-857F6855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5" y="3017243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dirty="0"/>
              <a:t>Jsou vhodné pro hubnutí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00D0F17-E07C-685D-1840-81DFF7AFBB12}"/>
              </a:ext>
            </a:extLst>
          </p:cNvPr>
          <p:cNvSpPr txBox="1">
            <a:spLocks/>
          </p:cNvSpPr>
          <p:nvPr/>
        </p:nvSpPr>
        <p:spPr>
          <a:xfrm>
            <a:off x="925285" y="96624"/>
            <a:ext cx="9002486" cy="1431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Brambory dokáží nejlépe zasytit !!!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E81B11A-D7AA-3504-CB0F-5AB703529F25}"/>
              </a:ext>
            </a:extLst>
          </p:cNvPr>
          <p:cNvSpPr txBox="1"/>
          <p:nvPr/>
        </p:nvSpPr>
        <p:spPr>
          <a:xfrm>
            <a:off x="1077685" y="1403866"/>
            <a:ext cx="7957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Část škrobu je ve formě rezistentního škrobu, který má pozitivní vliv na zdraví střev podobně jako vláknina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Nejvíce rezistentního škrobu obsahují brambory vařené a následně vychlazené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Díky rezistentnímu škrobu, vláknině a vysokému obsahu vody mají brambory vysokou schopnost zasytit organismus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AA798AE-4959-B7A3-1BBE-7CE3284AAD80}"/>
              </a:ext>
            </a:extLst>
          </p:cNvPr>
          <p:cNvSpPr txBox="1"/>
          <p:nvPr/>
        </p:nvSpPr>
        <p:spPr>
          <a:xfrm>
            <a:off x="1240971" y="4161301"/>
            <a:ext cx="8545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Vysoká schopnost zasytit organismus, je velmi výhodná pro hubnutí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Brambory navíc mají nízký obsah kalorií a můžete si dovolit sníst mnohem větší porci než u jiných příloh jako jsou rýže nebo těstoviny, které mají vyšší kalorickou hodnotu (navíc neobsahují žádný vitamin C !!!)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Brambory navíc neobsahují v podstatě žádný tuk a jsou bezlepkové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73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DACC1-D2A6-B9FA-6D6A-52EAFAA6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554"/>
            <a:ext cx="10515600" cy="1325563"/>
          </a:xfrm>
        </p:spPr>
        <p:txBody>
          <a:bodyPr/>
          <a:lstStyle/>
          <a:p>
            <a:r>
              <a:rPr lang="cs-CZ" dirty="0"/>
              <a:t>Brambory obsahují nízké množství vysoce kvalitních </a:t>
            </a:r>
            <a:r>
              <a:rPr lang="cs-CZ" b="1" dirty="0"/>
              <a:t>bílkovin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D2FF57-5CC7-CDB2-3C7C-80B61F1CA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6117"/>
            <a:ext cx="10515600" cy="4351338"/>
          </a:xfrm>
        </p:spPr>
        <p:txBody>
          <a:bodyPr/>
          <a:lstStyle/>
          <a:p>
            <a:r>
              <a:rPr lang="cs-CZ" dirty="0"/>
              <a:t>Brambory obsahují pouze 1-2 % bílkovin, ale jejich kvalita je velmi podobná kvalitě vaječného bílku (což je nejvíce kvalitní bílkovina)</a:t>
            </a:r>
          </a:p>
          <a:p>
            <a:r>
              <a:rPr lang="cs-CZ" dirty="0"/>
              <a:t>Zajímavost:</a:t>
            </a:r>
          </a:p>
          <a:p>
            <a:pPr lvl="1"/>
            <a:r>
              <a:rPr lang="cs-CZ" dirty="0"/>
              <a:t>Lidé zkonzumují více bílkovin z brambor než z luštěnin </a:t>
            </a:r>
          </a:p>
          <a:p>
            <a:pPr lvl="1"/>
            <a:r>
              <a:rPr lang="cs-CZ" dirty="0"/>
              <a:t>Je to dáno vysokým celoročním zastoupením brambor v lidské stravě, zatímco konzumace luštěnin je velmi nízká</a:t>
            </a:r>
          </a:p>
        </p:txBody>
      </p:sp>
    </p:spTree>
    <p:extLst>
      <p:ext uri="{BB962C8B-B14F-4D97-AF65-F5344CB8AC3E}">
        <p14:creationId xmlns:p14="http://schemas.microsoft.com/office/powerpoint/2010/main" val="54881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jídlo, talíř, interiér, maso&#10;&#10;Popis byl vytvořen automaticky">
            <a:extLst>
              <a:ext uri="{FF2B5EF4-FFF2-40B4-BE49-F238E27FC236}">
                <a16:creationId xmlns:a16="http://schemas.microsoft.com/office/drawing/2014/main" id="{6185EC7F-B006-2B6B-6A70-F46448E19F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A7BD2F-29EA-10EF-3D0A-DC661180B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3100"/>
              <a:t>Minerální látky  - vysoký obsah </a:t>
            </a:r>
            <a:r>
              <a:rPr lang="cs-CZ" sz="3100" b="1"/>
              <a:t>draslíku</a:t>
            </a:r>
            <a:r>
              <a:rPr lang="cs-CZ" sz="3100"/>
              <a:t> a málo sodíku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D27669-6FC1-3772-9240-0A7DACD46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2000" dirty="0"/>
              <a:t>Draslík a tedy i tento poměr je velmi výhodný pro snižování krevního tlaku a udržování na vhodné hladině</a:t>
            </a:r>
          </a:p>
          <a:p>
            <a:r>
              <a:rPr lang="cs-CZ" sz="2000" dirty="0"/>
              <a:t>Velká část minerálních látek je obsažena v blízkosti slupky a ve slupce, proto je velmi výhodné konzumovat brambory i se slupkou nebo případně loupat co nejtenčí slupku</a:t>
            </a:r>
          </a:p>
        </p:txBody>
      </p:sp>
    </p:spTree>
    <p:extLst>
      <p:ext uri="{BB962C8B-B14F-4D97-AF65-F5344CB8AC3E}">
        <p14:creationId xmlns:p14="http://schemas.microsoft.com/office/powerpoint/2010/main" val="417487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03E4CF8-1713-AD79-69C2-96BF3189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Zdravotní benefity brambor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C1D355-7C88-A5AD-3F52-84B8A1ED6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zdraví a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imunity díky přísunu širokého spektra vitaminů a antioxidantů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Prevence 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rakoviny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Pozitivní účinek na 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kardiovaskulární soustavu a krevní tlak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Pozitivní vliv na 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zdraví střev 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rozvoj střevního </a:t>
            </a:r>
            <a:r>
              <a:rPr lang="cs-CZ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mikrobiomu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Zvyšují pocit nasycení, pomáhají tak udržet popř. 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snižovat tělesnou hmotnost 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00660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66B20-36A2-9D59-A3A8-CD64F195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6" y="365126"/>
            <a:ext cx="10450286" cy="197530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cs-CZ" sz="5400" b="1" dirty="0"/>
              <a:t>BRAMBORY = NEJVĚTŠÍ VITAMINOVÁ PILULKA NA SVĚTĚ</a:t>
            </a:r>
          </a:p>
        </p:txBody>
      </p:sp>
      <p:pic>
        <p:nvPicPr>
          <p:cNvPr id="4" name="Picture 10" descr="Diagram&#10;&#10;Description automatically generated">
            <a:extLst>
              <a:ext uri="{FF2B5EF4-FFF2-40B4-BE49-F238E27FC236}">
                <a16:creationId xmlns:a16="http://schemas.microsoft.com/office/drawing/2014/main" id="{4BCB96CA-0C17-D87B-9EF0-0277424C9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79" y="2514600"/>
            <a:ext cx="7800210" cy="40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18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10069</TotalTime>
  <Words>437</Words>
  <Application>Microsoft Office PowerPoint</Application>
  <PresentationFormat>Širokoúhlá obrazovka</PresentationFormat>
  <Paragraphs>67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Motiv Office</vt:lpstr>
      <vt:lpstr>Zdravotní benefity brambor</vt:lpstr>
      <vt:lpstr>Brambory jsou zdravé – obsahují vitamin C a dalších antioxidanty</vt:lpstr>
      <vt:lpstr>Ztráty vitaminu C jsou při vaření minimální</vt:lpstr>
      <vt:lpstr>Nízkokalorická příloha</vt:lpstr>
      <vt:lpstr>Jsou vhodné pro hubnutí </vt:lpstr>
      <vt:lpstr>Brambory obsahují nízké množství vysoce kvalitních bílkovin</vt:lpstr>
      <vt:lpstr>Minerální látky  - vysoký obsah draslíku a málo sodíku</vt:lpstr>
      <vt:lpstr>Zdravotní benefity brambor</vt:lpstr>
      <vt:lpstr>BRAMBORY = NEJVĚTŠÍ VITAMINOVÁ PILULKA NA SVĚTĚ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Zdravotní benefity brambor</dc:title>
  <dc:creator>Office1</dc:creator>
  <cp:lastModifiedBy>Office1</cp:lastModifiedBy>
  <cp:revision>15</cp:revision>
  <cp:lastPrinted>2022-06-16T06:33:33Z</cp:lastPrinted>
  <dcterms:created xsi:type="dcterms:W3CDTF">2022-06-14T14:50:22Z</dcterms:created>
  <dcterms:modified xsi:type="dcterms:W3CDTF">2023-10-18T11:48:25Z</dcterms:modified>
</cp:coreProperties>
</file>